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12" autoAdjust="0"/>
  </p:normalViewPr>
  <p:slideViewPr>
    <p:cSldViewPr>
      <p:cViewPr>
        <p:scale>
          <a:sx n="68" d="100"/>
          <a:sy n="68" d="100"/>
        </p:scale>
        <p:origin x="-68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45E6E-5ED8-45B6-86F7-4CC034437CFB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C86C909-FCF3-4CFE-9B29-C54594AE563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BAF50-E36C-4F2E-8846-4C1B24175264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BF543-5373-4488-B41E-55AD6828247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7A10A-5C63-4184-B7AC-16DF0CAF4D67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00063-CE57-40BE-9FD0-7306C6A2AF6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6E9AA-515F-48DB-850E-269F4F2C9579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E53CD-71E1-43F9-BCF9-BD01410CC5F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54FEB-83BE-4EAD-A4CD-C43046A24998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0265-075F-453F-8EF8-925C2B87801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2DD91-5C0D-4578-91C7-A0859951F043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3EB54-02DB-4FC2-815E-3D2A096C5FA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16C3-F6F4-4265-B29D-DD1CB5A10346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C2BB5-C548-4873-9B9B-FFE6A1F9449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95EA-A17F-4605-8C2C-7BF4FAC1A8FC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80404-FC12-4797-8A69-D9ED5A0E381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0D76-551F-4310-8CFB-0AD33CC8F569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1D21-153A-4FBB-9332-7F2D7E1B0B7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57AE-63BC-4B7E-B819-B4F6E6D3434C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C3BA9-1070-45A2-8EAE-195394A861A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99106-7924-4F4F-9B5D-FDB424BA3C0A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426FB-A9E4-4988-862C-A3D1DB4CAD1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29E42D87-37B0-4A0E-97E2-52EBAFB4BAEC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B9ABA79A-4120-4078-89A2-D2E697671B5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45" r:id="rId8"/>
    <p:sldLayoutId id="2147483746" r:id="rId9"/>
    <p:sldLayoutId id="2147483737" r:id="rId10"/>
    <p:sldLayoutId id="214748373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goerudio.pixel-online.org/impianto/img/partners/08_logo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http://www.pixel-online.net/data/PRJ01/foto/107_(nor).jpg?par=7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goerudio.pixel-online.org/impianto/img/partners/08_logo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http://www.pixel-online.net/data/PRJ01/foto/107_(nor).jpg?par=7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goerudio.pixel-online.org/impianto/img/partners/08_logo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http://www.pixel-online.net/data/PRJ01/foto/107_(nor).jpg?par=7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goerudio.pixel-online.org/impianto/img/partners/08_logo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http://www.pixel-online.net/data/PRJ01/foto/107_(nor).jpg?par=7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goerudio.pixel-online.org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pixel-online.net/data/PRJ01/foto/107_(nor).jpg?par=7" TargetMode="External"/><Relationship Id="rId5" Type="http://schemas.openxmlformats.org/officeDocument/2006/relationships/image" Target="../media/image6.jpeg"/><Relationship Id="rId4" Type="http://schemas.openxmlformats.org/officeDocument/2006/relationships/image" Target="http://goerudio.pixel-online.org/impianto/img/partners/08_logo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/>
          <a:lstStyle/>
          <a:p>
            <a:r>
              <a:rPr lang="bg-BG" smtClean="0"/>
              <a:t>Проект Гоерудио</a:t>
            </a:r>
          </a:p>
        </p:txBody>
      </p:sp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bg-BG" sz="1200">
                <a:cs typeface="Times New Roman" pitchFamily="18" charset="0"/>
              </a:rPr>
              <a:t>		</a:t>
            </a:r>
            <a:endParaRPr lang="bg-BG"/>
          </a:p>
        </p:txBody>
      </p: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1000125" y="1357313"/>
            <a:ext cx="7043738" cy="1031875"/>
            <a:chOff x="1000100" y="1357298"/>
            <a:chExt cx="7043782" cy="1032039"/>
          </a:xfrm>
        </p:grpSpPr>
        <p:pic>
          <p:nvPicPr>
            <p:cNvPr id="13317" name="Picture 1" descr="http://goerudio.pixel-online.org/impianto/img/partners/08_logo.jpg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7358082" y="1357298"/>
              <a:ext cx="685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18" name="Group 7"/>
            <p:cNvGrpSpPr>
              <a:grpSpLocks/>
            </p:cNvGrpSpPr>
            <p:nvPr/>
          </p:nvGrpSpPr>
          <p:grpSpPr bwMode="auto">
            <a:xfrm>
              <a:off x="1000100" y="1357298"/>
              <a:ext cx="6858048" cy="1032039"/>
              <a:chOff x="1000100" y="1357298"/>
              <a:chExt cx="6858048" cy="1032039"/>
            </a:xfrm>
          </p:grpSpPr>
          <p:pic>
            <p:nvPicPr>
              <p:cNvPr id="13319" name="cnf01" descr="Goerudio - Promoting science education"/>
              <p:cNvPicPr>
                <a:picLocks noChangeAspect="1" noChangeArrowheads="1"/>
              </p:cNvPicPr>
              <p:nvPr/>
            </p:nvPicPr>
            <p:blipFill>
              <a:blip r:embed="rId4" r:link="rId5"/>
              <a:srcRect/>
              <a:stretch>
                <a:fillRect/>
              </a:stretch>
            </p:blipFill>
            <p:spPr bwMode="auto">
              <a:xfrm>
                <a:off x="1071538" y="1357298"/>
                <a:ext cx="1028700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0" name="Rectangle 5"/>
              <p:cNvSpPr>
                <a:spLocks noChangeArrowheads="1"/>
              </p:cNvSpPr>
              <p:nvPr/>
            </p:nvSpPr>
            <p:spPr bwMode="auto">
              <a:xfrm rot="10800000" flipV="1">
                <a:off x="1000100" y="2143116"/>
                <a:ext cx="685804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tabLst>
                    <a:tab pos="2743200" algn="ctr"/>
                    <a:tab pos="5486400" algn="r"/>
                  </a:tabLst>
                </a:pPr>
                <a:r>
                  <a:rPr lang="en-US" sz="1000" i="1">
                    <a:solidFill>
                      <a:srgbClr val="003366"/>
                    </a:solidFill>
                    <a:latin typeface="Arial Narrow" pitchFamily="34" charset="0"/>
                    <a:cs typeface="Times New Roman" pitchFamily="18" charset="0"/>
                  </a:rPr>
                  <a:t>543223-LLP-1-2013-1-LV-KA4- KA4MP</a:t>
                </a:r>
                <a:endParaRPr lang="en-US"/>
              </a:p>
            </p:txBody>
          </p:sp>
        </p:grpSp>
      </p:grpSp>
      <p:pic>
        <p:nvPicPr>
          <p:cNvPr id="13324" name="Picture 12" descr="LLP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16638"/>
            <a:ext cx="1908175" cy="74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1928813"/>
            <a:ext cx="6965950" cy="642937"/>
          </a:xfrm>
        </p:spPr>
        <p:txBody>
          <a:bodyPr>
            <a:normAutofit/>
          </a:bodyPr>
          <a:lstStyle/>
          <a:p>
            <a:r>
              <a:rPr lang="bg-BG" sz="4000" smtClean="0"/>
              <a:t>Защо </a:t>
            </a:r>
            <a:r>
              <a:rPr lang="en-US" sz="4000" smtClean="0"/>
              <a:t>Goerudio …</a:t>
            </a:r>
            <a:endParaRPr lang="bg-BG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714625"/>
            <a:ext cx="6884988" cy="35941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400" smtClean="0"/>
              <a:t>Научните теми често са преподавани в училище посредством подход ориентиран към теорията, отнемащ по този начин интереса от страна на учениците;</a:t>
            </a:r>
          </a:p>
          <a:p>
            <a:pPr>
              <a:lnSpc>
                <a:spcPct val="80000"/>
              </a:lnSpc>
            </a:pPr>
            <a:endParaRPr lang="ru-RU" sz="1400" smtClean="0"/>
          </a:p>
          <a:p>
            <a:pPr>
              <a:lnSpc>
                <a:spcPct val="80000"/>
              </a:lnSpc>
            </a:pPr>
            <a:r>
              <a:rPr lang="ru-RU" sz="1400" smtClean="0"/>
              <a:t>Налага се представата, че науките са трудни за възприемане и изискват огромни усилия за запаметяване на разнородна информация, вместо получаване на реално и ефективно разбиране по темите;</a:t>
            </a:r>
          </a:p>
          <a:p>
            <a:pPr>
              <a:lnSpc>
                <a:spcPct val="80000"/>
              </a:lnSpc>
            </a:pPr>
            <a:endParaRPr lang="bg-BG" sz="1400" smtClean="0"/>
          </a:p>
          <a:p>
            <a:pPr>
              <a:lnSpc>
                <a:spcPct val="80000"/>
              </a:lnSpc>
            </a:pPr>
            <a:r>
              <a:rPr lang="ru-RU" sz="1400" smtClean="0"/>
              <a:t>Методите и средствата за обучение често остават непроменени през годините (дори с десетилетия) и са най-вече ориентирани към трансфер на знания посредством статичен подход, при който ученикът е пасивна приемаща страна, която не е необходимо да контролира чисто вертикалния процес на преподаване;</a:t>
            </a:r>
          </a:p>
          <a:p>
            <a:pPr>
              <a:lnSpc>
                <a:spcPct val="80000"/>
              </a:lnSpc>
            </a:pPr>
            <a:endParaRPr lang="bg-BG" sz="1400" smtClean="0"/>
          </a:p>
          <a:p>
            <a:pPr>
              <a:lnSpc>
                <a:spcPct val="80000"/>
              </a:lnSpc>
            </a:pPr>
            <a:r>
              <a:rPr lang="ru-RU" sz="1400" smtClean="0"/>
              <a:t>Ефектът от този подход за онези ученици, които имат по-слаб интерес към научните теми, е бърза загуба на връзка с предметите, като празнината в знанията им расте с такива темпове, че не е възможно да бъде преодоляна;</a:t>
            </a:r>
            <a:endParaRPr lang="bg-BG" sz="140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bg-BG" sz="1200">
                <a:cs typeface="Times New Roman" pitchFamily="18" charset="0"/>
              </a:rPr>
              <a:t>		</a:t>
            </a:r>
            <a:endParaRPr lang="bg-BG"/>
          </a:p>
        </p:txBody>
      </p: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928688" y="928688"/>
            <a:ext cx="7043737" cy="1031875"/>
            <a:chOff x="1000100" y="1357298"/>
            <a:chExt cx="7043782" cy="1032039"/>
          </a:xfrm>
        </p:grpSpPr>
        <p:pic>
          <p:nvPicPr>
            <p:cNvPr id="14342" name="Picture 1" descr="http://goerudio.pixel-online.org/impianto/img/partners/08_logo.jpg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7358082" y="1357298"/>
              <a:ext cx="685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43" name="Group 7"/>
            <p:cNvGrpSpPr>
              <a:grpSpLocks/>
            </p:cNvGrpSpPr>
            <p:nvPr/>
          </p:nvGrpSpPr>
          <p:grpSpPr bwMode="auto">
            <a:xfrm>
              <a:off x="1000100" y="1357298"/>
              <a:ext cx="6858048" cy="1032039"/>
              <a:chOff x="1000100" y="1357298"/>
              <a:chExt cx="6858048" cy="1032039"/>
            </a:xfrm>
          </p:grpSpPr>
          <p:pic>
            <p:nvPicPr>
              <p:cNvPr id="14344" name="cnf01" descr="Goerudio - Promoting science education"/>
              <p:cNvPicPr>
                <a:picLocks noChangeAspect="1" noChangeArrowheads="1"/>
              </p:cNvPicPr>
              <p:nvPr/>
            </p:nvPicPr>
            <p:blipFill>
              <a:blip r:embed="rId4" r:link="rId5"/>
              <a:srcRect/>
              <a:stretch>
                <a:fillRect/>
              </a:stretch>
            </p:blipFill>
            <p:spPr bwMode="auto">
              <a:xfrm>
                <a:off x="1071538" y="1357298"/>
                <a:ext cx="1028700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5" name="Rectangle 5"/>
              <p:cNvSpPr>
                <a:spLocks noChangeArrowheads="1"/>
              </p:cNvSpPr>
              <p:nvPr/>
            </p:nvSpPr>
            <p:spPr bwMode="auto">
              <a:xfrm rot="10800000" flipV="1">
                <a:off x="1000100" y="2143116"/>
                <a:ext cx="685804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tabLst>
                    <a:tab pos="2743200" algn="ctr"/>
                    <a:tab pos="5486400" algn="r"/>
                  </a:tabLst>
                </a:pPr>
                <a:r>
                  <a:rPr lang="en-US" sz="1000" i="1">
                    <a:solidFill>
                      <a:srgbClr val="003366"/>
                    </a:solidFill>
                    <a:latin typeface="Arial Narrow" pitchFamily="34" charset="0"/>
                    <a:cs typeface="Times New Roman" pitchFamily="18" charset="0"/>
                  </a:rPr>
                  <a:t>543223-LLP-1-2013-1-LV-KA4- KA4MP</a:t>
                </a:r>
                <a:endParaRPr lang="en-US"/>
              </a:p>
            </p:txBody>
          </p:sp>
        </p:grpSp>
      </p:grpSp>
      <p:pic>
        <p:nvPicPr>
          <p:cNvPr id="14348" name="Picture 12" descr="LLP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16638"/>
            <a:ext cx="1908175" cy="74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928813"/>
            <a:ext cx="696595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dirty="0" smtClean="0"/>
              <a:t>Цели на проекта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2708275"/>
            <a:ext cx="6769100" cy="34575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400" smtClean="0"/>
              <a:t>Насърчава общо усилие между учители и ученици с цел създаване на споделена платформа за общуване помежду им, основаваща се на опростяване (без загуба на научна </a:t>
            </a:r>
            <a:r>
              <a:rPr lang="bg-BG" sz="1400" smtClean="0"/>
              <a:t>значимост</a:t>
            </a:r>
            <a:r>
              <a:rPr lang="ru-RU" sz="1400" smtClean="0"/>
              <a:t>) на съвременните научни постижения, с цел те да станат </a:t>
            </a:r>
            <a:r>
              <a:rPr lang="bg-BG" sz="1400" smtClean="0"/>
              <a:t>по-лесно</a:t>
            </a:r>
            <a:r>
              <a:rPr lang="ru-RU" sz="1400" smtClean="0"/>
              <a:t> разбираеми и съответно възможни за трансфериране към учениците.</a:t>
            </a:r>
            <a:endParaRPr lang="bg-BG" sz="1400" smtClean="0"/>
          </a:p>
          <a:p>
            <a:pPr>
              <a:lnSpc>
                <a:spcPct val="80000"/>
              </a:lnSpc>
              <a:buFont typeface="Brush Script MT"/>
              <a:buNone/>
            </a:pPr>
            <a:endParaRPr lang="bg-BG" sz="1400" smtClean="0"/>
          </a:p>
          <a:p>
            <a:pPr>
              <a:lnSpc>
                <a:spcPct val="80000"/>
              </a:lnSpc>
            </a:pPr>
            <a:r>
              <a:rPr lang="bg-BG" sz="1400" smtClean="0"/>
              <a:t>Проект </a:t>
            </a:r>
            <a:r>
              <a:rPr lang="lv-LV" sz="1400" smtClean="0"/>
              <a:t>Goerudio</a:t>
            </a:r>
            <a:r>
              <a:rPr lang="ru-RU" sz="1400" smtClean="0"/>
              <a:t> представя методика за обучение, която се основава на</a:t>
            </a:r>
            <a:r>
              <a:rPr lang="bg-BG" sz="1400" smtClean="0"/>
              <a:t> активното </a:t>
            </a:r>
            <a:r>
              <a:rPr lang="ru-RU" sz="1400" smtClean="0"/>
              <a:t>включване и на ученици, и на учители в нейното прилагане и</a:t>
            </a:r>
            <a:r>
              <a:rPr lang="bg-BG" sz="1400" smtClean="0"/>
              <a:t> съответно в </a:t>
            </a:r>
            <a:r>
              <a:rPr lang="ru-RU" sz="1400" smtClean="0"/>
              <a:t>развитието на предмета</a:t>
            </a:r>
            <a:r>
              <a:rPr lang="bg-BG" sz="1400" smtClean="0"/>
              <a:t> (физика, химия, математика, биология, обучение по науки). </a:t>
            </a:r>
          </a:p>
          <a:p>
            <a:pPr>
              <a:lnSpc>
                <a:spcPct val="80000"/>
              </a:lnSpc>
              <a:buFont typeface="Brush Script MT"/>
              <a:buNone/>
            </a:pPr>
            <a:endParaRPr lang="bg-BG" sz="1400" smtClean="0"/>
          </a:p>
          <a:p>
            <a:pPr>
              <a:lnSpc>
                <a:spcPct val="80000"/>
              </a:lnSpc>
            </a:pPr>
            <a:r>
              <a:rPr lang="bg-BG" sz="1400" smtClean="0"/>
              <a:t>Тази методика позволява на учениците да обясняват сложни формули, физически закони и концепции, представени от учителите, с прости и познати примери, които са наистина разбираеми. </a:t>
            </a:r>
          </a:p>
          <a:p>
            <a:pPr>
              <a:lnSpc>
                <a:spcPct val="80000"/>
              </a:lnSpc>
            </a:pPr>
            <a:endParaRPr lang="bg-BG" sz="1400" smtClean="0"/>
          </a:p>
          <a:p>
            <a:pPr>
              <a:lnSpc>
                <a:spcPct val="80000"/>
              </a:lnSpc>
            </a:pPr>
            <a:r>
              <a:rPr lang="ru-RU" sz="1400" smtClean="0"/>
              <a:t>Чрез активно участие в процеса и използването на познати примери</a:t>
            </a:r>
            <a:r>
              <a:rPr lang="bg-BG" sz="1400" smtClean="0"/>
              <a:t>, учениците </a:t>
            </a:r>
            <a:r>
              <a:rPr lang="ru-RU" sz="1400" smtClean="0"/>
              <a:t>бързо получават по-добро разбиране на основните принципи и процеси. </a:t>
            </a:r>
            <a:endParaRPr lang="bg-BG" sz="1400" smtClean="0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928688" y="928688"/>
            <a:ext cx="7043737" cy="1031875"/>
            <a:chOff x="1000100" y="1357298"/>
            <a:chExt cx="7043782" cy="1032039"/>
          </a:xfrm>
        </p:grpSpPr>
        <p:pic>
          <p:nvPicPr>
            <p:cNvPr id="15364" name="Picture 1" descr="http://goerudio.pixel-online.org/impianto/img/partners/08_logo.jpg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7358082" y="1357298"/>
              <a:ext cx="685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5" name="Group 7"/>
            <p:cNvGrpSpPr>
              <a:grpSpLocks/>
            </p:cNvGrpSpPr>
            <p:nvPr/>
          </p:nvGrpSpPr>
          <p:grpSpPr bwMode="auto">
            <a:xfrm>
              <a:off x="1000100" y="1357298"/>
              <a:ext cx="6858048" cy="1032039"/>
              <a:chOff x="1000100" y="1357298"/>
              <a:chExt cx="6858048" cy="1032039"/>
            </a:xfrm>
          </p:grpSpPr>
          <p:pic>
            <p:nvPicPr>
              <p:cNvPr id="15366" name="cnf01" descr="Goerudio - Promoting science education"/>
              <p:cNvPicPr>
                <a:picLocks noChangeAspect="1" noChangeArrowheads="1"/>
              </p:cNvPicPr>
              <p:nvPr/>
            </p:nvPicPr>
            <p:blipFill>
              <a:blip r:embed="rId4" r:link="rId5"/>
              <a:srcRect/>
              <a:stretch>
                <a:fillRect/>
              </a:stretch>
            </p:blipFill>
            <p:spPr bwMode="auto">
              <a:xfrm>
                <a:off x="1071538" y="1357298"/>
                <a:ext cx="1028700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67" name="Rectangle 5"/>
              <p:cNvSpPr>
                <a:spLocks noChangeArrowheads="1"/>
              </p:cNvSpPr>
              <p:nvPr/>
            </p:nvSpPr>
            <p:spPr bwMode="auto">
              <a:xfrm rot="10800000" flipV="1">
                <a:off x="1000100" y="2143116"/>
                <a:ext cx="685804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tabLst>
                    <a:tab pos="2743200" algn="ctr"/>
                    <a:tab pos="5486400" algn="r"/>
                  </a:tabLst>
                </a:pPr>
                <a:r>
                  <a:rPr lang="en-US" sz="1000" i="1">
                    <a:solidFill>
                      <a:srgbClr val="003366"/>
                    </a:solidFill>
                    <a:latin typeface="Arial Narrow" pitchFamily="34" charset="0"/>
                    <a:cs typeface="Times New Roman" pitchFamily="18" charset="0"/>
                  </a:rPr>
                  <a:t>543223-LLP-1-2013-1-LV-KA4- KA4MP</a:t>
                </a:r>
                <a:endParaRPr lang="en-US"/>
              </a:p>
            </p:txBody>
          </p:sp>
        </p:grpSp>
      </p:grpSp>
      <p:pic>
        <p:nvPicPr>
          <p:cNvPr id="15370" name="Picture 10" descr="LLP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16638"/>
            <a:ext cx="1908175" cy="74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143000" y="1857375"/>
            <a:ext cx="6965950" cy="928688"/>
          </a:xfrm>
        </p:spPr>
        <p:txBody>
          <a:bodyPr/>
          <a:lstStyle/>
          <a:p>
            <a:r>
              <a:rPr lang="bg-BG" smtClean="0"/>
              <a:t>Използване на модели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675" y="3143250"/>
            <a:ext cx="6196013" cy="2579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bg-BG" sz="2000" smtClean="0"/>
              <a:t>„Модел” </a:t>
            </a:r>
            <a:r>
              <a:rPr lang="ru-RU" sz="2000" smtClean="0"/>
              <a:t>означава тълкуване на понятия </a:t>
            </a:r>
            <a:r>
              <a:rPr lang="bg-BG" sz="2000" smtClean="0"/>
              <a:t> използвани в </a:t>
            </a:r>
            <a:r>
              <a:rPr lang="ru-RU" sz="2000" smtClean="0"/>
              <a:t>дадена научна сфера чрез изразяването им посредством познати явления, което прави възприемането на концепцията по-лесно и интуитивно</a:t>
            </a:r>
            <a:r>
              <a:rPr lang="bg-BG" sz="2000" smtClean="0"/>
              <a:t>.</a:t>
            </a:r>
          </a:p>
          <a:p>
            <a:pPr>
              <a:lnSpc>
                <a:spcPct val="80000"/>
              </a:lnSpc>
            </a:pPr>
            <a:endParaRPr lang="bg-BG" sz="2000" smtClean="0"/>
          </a:p>
          <a:p>
            <a:pPr>
              <a:lnSpc>
                <a:spcPct val="80000"/>
              </a:lnSpc>
            </a:pPr>
            <a:r>
              <a:rPr lang="bg-BG" sz="2000" smtClean="0"/>
              <a:t>Моделът работи по-добре, ако е създаден чрез образ, близък до обучаемия – опит, култура, климат, националност и др. фактори, които влияят на възприятието.  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928688" y="928688"/>
            <a:ext cx="7043737" cy="1031875"/>
            <a:chOff x="1000100" y="1357298"/>
            <a:chExt cx="7043782" cy="1032039"/>
          </a:xfrm>
        </p:grpSpPr>
        <p:pic>
          <p:nvPicPr>
            <p:cNvPr id="16388" name="Picture 1" descr="http://goerudio.pixel-online.org/impianto/img/partners/08_logo.jpg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7358082" y="1357298"/>
              <a:ext cx="685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89" name="Group 7"/>
            <p:cNvGrpSpPr>
              <a:grpSpLocks/>
            </p:cNvGrpSpPr>
            <p:nvPr/>
          </p:nvGrpSpPr>
          <p:grpSpPr bwMode="auto">
            <a:xfrm>
              <a:off x="1000100" y="1357298"/>
              <a:ext cx="6858048" cy="1032039"/>
              <a:chOff x="1000100" y="1357298"/>
              <a:chExt cx="6858048" cy="1032039"/>
            </a:xfrm>
          </p:grpSpPr>
          <p:pic>
            <p:nvPicPr>
              <p:cNvPr id="16390" name="cnf01" descr="Goerudio - Promoting science education"/>
              <p:cNvPicPr>
                <a:picLocks noChangeAspect="1" noChangeArrowheads="1"/>
              </p:cNvPicPr>
              <p:nvPr/>
            </p:nvPicPr>
            <p:blipFill>
              <a:blip r:embed="rId4" r:link="rId5"/>
              <a:srcRect/>
              <a:stretch>
                <a:fillRect/>
              </a:stretch>
            </p:blipFill>
            <p:spPr bwMode="auto">
              <a:xfrm>
                <a:off x="1071538" y="1357298"/>
                <a:ext cx="1028700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1" name="Rectangle 5"/>
              <p:cNvSpPr>
                <a:spLocks noChangeArrowheads="1"/>
              </p:cNvSpPr>
              <p:nvPr/>
            </p:nvSpPr>
            <p:spPr bwMode="auto">
              <a:xfrm rot="10800000" flipV="1">
                <a:off x="1000100" y="2143116"/>
                <a:ext cx="685804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tabLst>
                    <a:tab pos="2743200" algn="ctr"/>
                    <a:tab pos="5486400" algn="r"/>
                  </a:tabLst>
                </a:pPr>
                <a:r>
                  <a:rPr lang="en-US" sz="1000" i="1">
                    <a:solidFill>
                      <a:srgbClr val="003366"/>
                    </a:solidFill>
                    <a:latin typeface="Arial Narrow" pitchFamily="34" charset="0"/>
                    <a:cs typeface="Times New Roman" pitchFamily="18" charset="0"/>
                  </a:rPr>
                  <a:t>543223-LLP-1-2013-1-LV-KA4- KA4MP</a:t>
                </a:r>
                <a:endParaRPr lang="en-US"/>
              </a:p>
            </p:txBody>
          </p:sp>
        </p:grpSp>
      </p:grpSp>
      <p:pic>
        <p:nvPicPr>
          <p:cNvPr id="16393" name="Picture 9" descr="LLP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16638"/>
            <a:ext cx="1908175" cy="74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071563" y="2143125"/>
            <a:ext cx="6965950" cy="1201738"/>
          </a:xfrm>
        </p:spPr>
        <p:txBody>
          <a:bodyPr/>
          <a:lstStyle/>
          <a:p>
            <a:r>
              <a:rPr lang="bg-BG" smtClean="0"/>
              <a:t>Портал на проекта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63675" y="3429000"/>
            <a:ext cx="6196013" cy="2293938"/>
          </a:xfrm>
        </p:spPr>
        <p:txBody>
          <a:bodyPr/>
          <a:lstStyle/>
          <a:p>
            <a:r>
              <a:rPr lang="en-US" smtClean="0">
                <a:hlinkClick r:id="rId2"/>
              </a:rPr>
              <a:t>http://goerudio.pixel-online.org/index.php</a:t>
            </a:r>
            <a:r>
              <a:rPr lang="bg-BG" smtClean="0"/>
              <a:t> 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928688" y="928688"/>
            <a:ext cx="7043737" cy="1031875"/>
            <a:chOff x="1000100" y="1357298"/>
            <a:chExt cx="7043782" cy="1032039"/>
          </a:xfrm>
        </p:grpSpPr>
        <p:pic>
          <p:nvPicPr>
            <p:cNvPr id="17412" name="Picture 1" descr="http://goerudio.pixel-online.org/impianto/img/partners/08_logo.jpg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7358082" y="1357298"/>
              <a:ext cx="685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3" name="Group 7"/>
            <p:cNvGrpSpPr>
              <a:grpSpLocks/>
            </p:cNvGrpSpPr>
            <p:nvPr/>
          </p:nvGrpSpPr>
          <p:grpSpPr bwMode="auto">
            <a:xfrm>
              <a:off x="1000100" y="1357298"/>
              <a:ext cx="6858048" cy="1032039"/>
              <a:chOff x="1000100" y="1357298"/>
              <a:chExt cx="6858048" cy="1032039"/>
            </a:xfrm>
          </p:grpSpPr>
          <p:pic>
            <p:nvPicPr>
              <p:cNvPr id="17414" name="cnf01" descr="Goerudio - Promoting science education"/>
              <p:cNvPicPr>
                <a:picLocks noChangeAspect="1" noChangeArrowheads="1"/>
              </p:cNvPicPr>
              <p:nvPr/>
            </p:nvPicPr>
            <p:blipFill>
              <a:blip r:embed="rId5" r:link="rId6"/>
              <a:srcRect/>
              <a:stretch>
                <a:fillRect/>
              </a:stretch>
            </p:blipFill>
            <p:spPr bwMode="auto">
              <a:xfrm>
                <a:off x="1071538" y="1357298"/>
                <a:ext cx="1028700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15" name="Rectangle 5"/>
              <p:cNvSpPr>
                <a:spLocks noChangeArrowheads="1"/>
              </p:cNvSpPr>
              <p:nvPr/>
            </p:nvSpPr>
            <p:spPr bwMode="auto">
              <a:xfrm rot="10800000" flipV="1">
                <a:off x="1000100" y="2143116"/>
                <a:ext cx="685804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tabLst>
                    <a:tab pos="2743200" algn="ctr"/>
                    <a:tab pos="5486400" algn="r"/>
                  </a:tabLst>
                </a:pPr>
                <a:r>
                  <a:rPr lang="en-US" sz="1000" i="1">
                    <a:solidFill>
                      <a:srgbClr val="003366"/>
                    </a:solidFill>
                    <a:latin typeface="Arial Narrow" pitchFamily="34" charset="0"/>
                    <a:cs typeface="Times New Roman" pitchFamily="18" charset="0"/>
                  </a:rPr>
                  <a:t>543223-LLP-1-2013-1-LV-KA4- KA4MP</a:t>
                </a:r>
                <a:endParaRPr lang="en-US"/>
              </a:p>
            </p:txBody>
          </p:sp>
        </p:grpSp>
      </p:grpSp>
      <p:pic>
        <p:nvPicPr>
          <p:cNvPr id="17417" name="Picture 9" descr="LLP_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116638"/>
            <a:ext cx="1908175" cy="74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85813"/>
            <a:ext cx="7715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LLP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6638"/>
            <a:ext cx="1908175" cy="74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14375"/>
            <a:ext cx="7748588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LLP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6638"/>
            <a:ext cx="1908175" cy="741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971550" y="3284538"/>
            <a:ext cx="7200900" cy="2438400"/>
          </a:xfrm>
        </p:spPr>
        <p:txBody>
          <a:bodyPr/>
          <a:lstStyle/>
          <a:p>
            <a:pPr>
              <a:buFont typeface="Brush Script MT"/>
              <a:buNone/>
            </a:pPr>
            <a:r>
              <a:rPr lang="en-US" sz="1000" i="1" smtClean="0">
                <a:latin typeface="Arial" charset="0"/>
              </a:rPr>
              <a:t>Този проект е финансиран с подкрепата на Европейската комисия. </a:t>
            </a:r>
            <a:endParaRPr lang="bg-BG" sz="1000" i="1" smtClean="0"/>
          </a:p>
          <a:p>
            <a:pPr>
              <a:buFont typeface="Brush Script MT"/>
              <a:buNone/>
            </a:pPr>
            <a:endParaRPr lang="bg-BG" sz="1000" i="1" smtClean="0"/>
          </a:p>
          <a:p>
            <a:pPr>
              <a:buFont typeface="Brush Script MT"/>
              <a:buNone/>
            </a:pPr>
            <a:r>
              <a:rPr lang="en-US" sz="1000" i="1" smtClean="0">
                <a:latin typeface="Arial" charset="0"/>
              </a:rPr>
              <a:t>Тази</a:t>
            </a:r>
            <a:r>
              <a:rPr lang="bg-BG" sz="1000" i="1" smtClean="0"/>
              <a:t> </a:t>
            </a:r>
            <a:r>
              <a:rPr lang="en-US" sz="1000" i="1" smtClean="0">
                <a:latin typeface="Arial" charset="0"/>
              </a:rPr>
              <a:t>публикация [съобщение] отразява само личните виждания на нейния автор и от Комисията не може </a:t>
            </a:r>
            <a:endParaRPr lang="bg-BG" sz="1000" i="1" smtClean="0"/>
          </a:p>
          <a:p>
            <a:pPr>
              <a:buFont typeface="Brush Script MT"/>
              <a:buNone/>
            </a:pPr>
            <a:r>
              <a:rPr lang="en-US" sz="1000" i="1" smtClean="0">
                <a:latin typeface="Arial" charset="0"/>
              </a:rPr>
              <a:t>да бъде търсена отговорност за използването на</a:t>
            </a:r>
            <a:r>
              <a:rPr lang="bg-BG" sz="1000" i="1" smtClean="0"/>
              <a:t> </a:t>
            </a:r>
            <a:r>
              <a:rPr lang="en-US" sz="1000" i="1" smtClean="0">
                <a:latin typeface="Arial" charset="0"/>
              </a:rPr>
              <a:t>съдържащата се в нея информация.</a:t>
            </a:r>
            <a:r>
              <a:rPr lang="en-US" smtClean="0">
                <a:latin typeface="Arial" charset="0"/>
              </a:rPr>
              <a:t> </a:t>
            </a:r>
          </a:p>
        </p:txBody>
      </p:sp>
      <p:pic>
        <p:nvPicPr>
          <p:cNvPr id="25604" name="Picture 4" descr="LLP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16638"/>
            <a:ext cx="1908175" cy="741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105</TotalTime>
  <Words>357</Words>
  <Application>Microsoft Office PowerPoint</Application>
  <PresentationFormat>Презентация на цял екран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Constantia</vt:lpstr>
      <vt:lpstr>Brush Script MT</vt:lpstr>
      <vt:lpstr>Calibri</vt:lpstr>
      <vt:lpstr>Franklin Gothic Book</vt:lpstr>
      <vt:lpstr>Rage Italic</vt:lpstr>
      <vt:lpstr>Times New Roman</vt:lpstr>
      <vt:lpstr>Arial Narrow</vt:lpstr>
      <vt:lpstr>Pushpin</vt:lpstr>
      <vt:lpstr>Pushpin</vt:lpstr>
      <vt:lpstr>Pushpin</vt:lpstr>
      <vt:lpstr>Pushpin</vt:lpstr>
      <vt:lpstr>Проект Гоерудио</vt:lpstr>
      <vt:lpstr>Защо Goerudio …</vt:lpstr>
      <vt:lpstr>Цели на проекта</vt:lpstr>
      <vt:lpstr>Използване на модели</vt:lpstr>
      <vt:lpstr>Портал на проекта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на моделите</dc:title>
  <dc:creator>Milena</dc:creator>
  <cp:lastModifiedBy>Zuzi</cp:lastModifiedBy>
  <cp:revision>8</cp:revision>
  <dcterms:created xsi:type="dcterms:W3CDTF">2015-06-13T17:43:22Z</dcterms:created>
  <dcterms:modified xsi:type="dcterms:W3CDTF">2015-11-17T09:03:29Z</dcterms:modified>
</cp:coreProperties>
</file>